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71" r:id="rId2"/>
    <p:sldId id="260" r:id="rId3"/>
    <p:sldId id="272" r:id="rId4"/>
    <p:sldId id="273" r:id="rId5"/>
    <p:sldId id="274" r:id="rId6"/>
    <p:sldId id="275" r:id="rId7"/>
    <p:sldId id="276" r:id="rId8"/>
    <p:sldId id="277" r:id="rId9"/>
    <p:sldId id="283" r:id="rId10"/>
    <p:sldId id="284" r:id="rId11"/>
    <p:sldId id="286" r:id="rId12"/>
    <p:sldId id="287" r:id="rId13"/>
    <p:sldId id="282" r:id="rId14"/>
    <p:sldId id="288" r:id="rId15"/>
    <p:sldId id="289" r:id="rId16"/>
    <p:sldId id="290" r:id="rId17"/>
    <p:sldId id="291" r:id="rId18"/>
    <p:sldId id="292" r:id="rId19"/>
    <p:sldId id="293" r:id="rId20"/>
    <p:sldId id="270" r:id="rId21"/>
    <p:sldId id="29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14" autoAdjust="0"/>
    <p:restoredTop sz="94660"/>
  </p:normalViewPr>
  <p:slideViewPr>
    <p:cSldViewPr>
      <p:cViewPr varScale="1">
        <p:scale>
          <a:sx n="42" d="100"/>
          <a:sy n="42" d="100"/>
        </p:scale>
        <p:origin x="-67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BF63A00-C3F2-4A4A-9365-6E4B91C17F6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5F78106-D2F2-4AEB-8EE8-C3ED8D419277}" type="slidenum">
              <a:rPr lang="en-US" smtClean="0"/>
              <a:pPr/>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ED88D845-EA98-400F-AF9B-95A9067A111B}" type="slidenum">
              <a:rPr lang="en-US" smtClean="0"/>
              <a:pPr/>
              <a:t>2</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603E9879-DFEA-4BE6-92EB-51BE5C8E2D10}" type="slidenum">
              <a:rPr lang="en-US" smtClean="0"/>
              <a:pPr/>
              <a:t>20</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5F78106-D2F2-4AEB-8EE8-C3ED8D419277}" type="slidenum">
              <a:rPr lang="en-US" smtClean="0"/>
              <a:pPr/>
              <a:t>21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01A3CBEB-C65E-426F-BAEF-F198E400EE66}"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8A013E-7613-44CB-9AF6-AC69AD0C6A0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9917940-9A2A-4626-8471-FCF58E442D2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00EA388-08B2-4B14-87F9-33FFDDD3A4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92C65EF9-8C0E-45DE-8499-8818DADC966A}"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A6735B8-E1B3-46F1-86FB-DDA831B9956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C92CE5E-231B-4DFA-BB9A-DD6F95111F5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D220060-E072-4945-B942-F62ECC0F4D9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21D90E1-B579-4303-B4E1-B01E9B8E405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97EAC1C-8690-489F-BAC1-14F2C03DD4E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19E740-5890-40CC-9717-31A91B4F7D2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2FABD3C2-3FA9-4AC6-B04C-08F5F9154A57}"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a:grpSpLocks/>
          </p:cNvGrpSpPr>
          <p:nvPr/>
        </p:nvGrpSpPr>
        <p:grpSpPr bwMode="auto">
          <a:xfrm>
            <a:off x="1600200" y="3581400"/>
            <a:ext cx="6781800" cy="2286000"/>
            <a:chOff x="1008" y="2352"/>
            <a:chExt cx="4656" cy="1776"/>
          </a:xfrm>
        </p:grpSpPr>
        <p:pic>
          <p:nvPicPr>
            <p:cNvPr id="2056" name="Picture 12" descr="female police &#10;officer on white &#10;background, portrait. &#10;fotosearch - search &#10;stock photos, &#10;pictures, images, &#10;and photo clipart"/>
            <p:cNvPicPr>
              <a:picLocks noChangeAspect="1" noChangeArrowheads="1"/>
            </p:cNvPicPr>
            <p:nvPr/>
          </p:nvPicPr>
          <p:blipFill>
            <a:blip r:embed="rId3" cstate="print"/>
            <a:srcRect l="32001" r="16000" b="7333"/>
            <a:stretch>
              <a:fillRect/>
            </a:stretch>
          </p:blipFill>
          <p:spPr bwMode="auto">
            <a:xfrm>
              <a:off x="4944" y="2352"/>
              <a:ext cx="720" cy="1776"/>
            </a:xfrm>
            <a:prstGeom prst="rect">
              <a:avLst/>
            </a:prstGeom>
            <a:noFill/>
            <a:ln w="9525">
              <a:noFill/>
              <a:miter lim="800000"/>
              <a:headEnd/>
              <a:tailEnd/>
            </a:ln>
          </p:spPr>
        </p:pic>
        <p:pic>
          <p:nvPicPr>
            <p:cNvPr id="2057" name="Picture 14" descr="SBLE Logo Seal"/>
            <p:cNvPicPr>
              <a:picLocks noChangeAspect="1" noChangeArrowheads="1"/>
            </p:cNvPicPr>
            <p:nvPr/>
          </p:nvPicPr>
          <p:blipFill>
            <a:blip r:embed="rId4" cstate="print"/>
            <a:srcRect/>
            <a:stretch>
              <a:fillRect/>
            </a:stretch>
          </p:blipFill>
          <p:spPr bwMode="auto">
            <a:xfrm>
              <a:off x="3696" y="2592"/>
              <a:ext cx="1338" cy="1386"/>
            </a:xfrm>
            <a:prstGeom prst="rect">
              <a:avLst/>
            </a:prstGeom>
            <a:noFill/>
            <a:ln w="9525">
              <a:noFill/>
              <a:miter lim="800000"/>
              <a:headEnd/>
              <a:tailEnd/>
            </a:ln>
          </p:spPr>
        </p:pic>
        <p:pic>
          <p:nvPicPr>
            <p:cNvPr id="2058" name="Picture 13" descr="ICJS-(color)_W_TxState"/>
            <p:cNvPicPr>
              <a:picLocks noChangeAspect="1" noChangeArrowheads="1"/>
            </p:cNvPicPr>
            <p:nvPr/>
          </p:nvPicPr>
          <p:blipFill>
            <a:blip r:embed="rId5" cstate="print">
              <a:lum bright="-24000" contrast="36000"/>
            </a:blip>
            <a:srcRect/>
            <a:stretch>
              <a:fillRect/>
            </a:stretch>
          </p:blipFill>
          <p:spPr bwMode="auto">
            <a:xfrm>
              <a:off x="1008" y="2352"/>
              <a:ext cx="2688" cy="1728"/>
            </a:xfrm>
            <a:prstGeom prst="rect">
              <a:avLst/>
            </a:prstGeom>
            <a:noFill/>
            <a:ln w="9525">
              <a:noFill/>
              <a:miter lim="800000"/>
              <a:headEnd/>
              <a:tailEnd/>
            </a:ln>
          </p:spPr>
        </p:pic>
      </p:grpSp>
      <p:pic>
        <p:nvPicPr>
          <p:cNvPr id="2051" name="Picture 4" descr="Police Officer Street Tactical Uniform"/>
          <p:cNvPicPr>
            <a:picLocks noChangeAspect="1" noChangeArrowheads="1"/>
          </p:cNvPicPr>
          <p:nvPr/>
        </p:nvPicPr>
        <p:blipFill>
          <a:blip r:embed="rId6" cstate="print"/>
          <a:srcRect/>
          <a:stretch>
            <a:fillRect/>
          </a:stretch>
        </p:blipFill>
        <p:spPr bwMode="auto">
          <a:xfrm>
            <a:off x="533400" y="3048000"/>
            <a:ext cx="1195388" cy="2743200"/>
          </a:xfrm>
          <a:prstGeom prst="rect">
            <a:avLst/>
          </a:prstGeom>
          <a:noFill/>
          <a:ln w="9525">
            <a:noFill/>
            <a:miter lim="800000"/>
            <a:headEnd/>
            <a:tailEnd/>
          </a:ln>
        </p:spPr>
      </p:pic>
      <p:sp>
        <p:nvSpPr>
          <p:cNvPr id="2054" name="Text Box 11"/>
          <p:cNvSpPr txBox="1">
            <a:spLocks noChangeArrowheads="1"/>
          </p:cNvSpPr>
          <p:nvPr/>
        </p:nvSpPr>
        <p:spPr bwMode="auto">
          <a:xfrm>
            <a:off x="457200" y="6003925"/>
            <a:ext cx="7010400" cy="854075"/>
          </a:xfrm>
          <a:prstGeom prst="rect">
            <a:avLst/>
          </a:prstGeom>
          <a:noFill/>
          <a:ln w="9525">
            <a:noFill/>
            <a:miter lim="800000"/>
            <a:headEnd/>
            <a:tailEnd/>
          </a:ln>
        </p:spPr>
        <p:txBody>
          <a:bodyPr>
            <a:spAutoFit/>
          </a:bodyPr>
          <a:lstStyle/>
          <a:p>
            <a:pPr>
              <a:spcBef>
                <a:spcPct val="50000"/>
              </a:spcBef>
            </a:pPr>
            <a:r>
              <a:rPr lang="en-US" sz="2000" dirty="0"/>
              <a:t>INSTRUCTOR:  OFFICER COLE LANGSTON</a:t>
            </a:r>
          </a:p>
          <a:p>
            <a:pPr>
              <a:spcBef>
                <a:spcPct val="50000"/>
              </a:spcBef>
            </a:pPr>
            <a:r>
              <a:rPr lang="en-US" sz="2000" dirty="0"/>
              <a:t>                           CARROLLTON POLICE DEPARTMENT</a:t>
            </a:r>
          </a:p>
        </p:txBody>
      </p:sp>
      <p:sp>
        <p:nvSpPr>
          <p:cNvPr id="2055" name="Text Box 13"/>
          <p:cNvSpPr txBox="1">
            <a:spLocks noChangeArrowheads="1"/>
          </p:cNvSpPr>
          <p:nvPr/>
        </p:nvSpPr>
        <p:spPr bwMode="auto">
          <a:xfrm>
            <a:off x="0" y="1524000"/>
            <a:ext cx="9144000" cy="707886"/>
          </a:xfrm>
          <a:prstGeom prst="rect">
            <a:avLst/>
          </a:prstGeom>
          <a:noFill/>
          <a:ln w="9525">
            <a:noFill/>
            <a:miter lim="800000"/>
            <a:headEnd/>
            <a:tailEnd/>
          </a:ln>
        </p:spPr>
        <p:txBody>
          <a:bodyPr wrap="square">
            <a:spAutoFit/>
          </a:bodyPr>
          <a:lstStyle/>
          <a:p>
            <a:pPr algn="ctr">
              <a:spcBef>
                <a:spcPct val="50000"/>
              </a:spcBef>
            </a:pPr>
            <a:r>
              <a:rPr lang="en-US" sz="4000" b="1" dirty="0"/>
              <a:t>TEXAS </a:t>
            </a:r>
            <a:r>
              <a:rPr lang="en-US" sz="4000" b="1" dirty="0" smtClean="0"/>
              <a:t>HEALTH AND SAFETY CODE</a:t>
            </a:r>
            <a:endParaRPr lang="en-US"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 y="579437"/>
            <a:ext cx="9144000" cy="4525963"/>
          </a:xfrm>
        </p:spPr>
        <p:txBody>
          <a:bodyPr/>
          <a:lstStyle/>
          <a:p>
            <a:pPr eaLnBrk="1" hangingPunct="1">
              <a:lnSpc>
                <a:spcPct val="90000"/>
              </a:lnSpc>
              <a:buClr>
                <a:schemeClr val="tx1"/>
              </a:buClr>
              <a:buFont typeface="Arial" pitchFamily="34" charset="0"/>
              <a:buChar char="•"/>
            </a:pPr>
            <a:r>
              <a:rPr lang="en-US" sz="2400" dirty="0" smtClean="0"/>
              <a:t>Enhances penalties for included drug offenses committed in, on, or within 1,000 feet of a school or on a school bus</a:t>
            </a:r>
          </a:p>
          <a:p>
            <a:pPr lvl="1">
              <a:lnSpc>
                <a:spcPct val="90000"/>
              </a:lnSpc>
              <a:buFont typeface="Courier New" pitchFamily="49" charset="0"/>
              <a:buChar char="o"/>
            </a:pPr>
            <a:r>
              <a:rPr lang="en-US" dirty="0" smtClean="0"/>
              <a:t>Adds five years and doubles fine</a:t>
            </a:r>
            <a:r>
              <a:rPr lang="en-US" sz="2000" dirty="0" smtClean="0"/>
              <a:t>	</a:t>
            </a:r>
          </a:p>
          <a:p>
            <a:pPr marL="342900" lvl="1" indent="-342900" eaLnBrk="1" hangingPunct="1">
              <a:lnSpc>
                <a:spcPct val="90000"/>
              </a:lnSpc>
              <a:buFontTx/>
              <a:buNone/>
            </a:pPr>
            <a:r>
              <a:rPr lang="en-US" sz="2400" dirty="0" smtClean="0"/>
              <a:t>		Included offenses:  </a:t>
            </a:r>
          </a:p>
          <a:p>
            <a:pPr lvl="3" eaLnBrk="1" hangingPunct="1">
              <a:lnSpc>
                <a:spcPct val="90000"/>
              </a:lnSpc>
              <a:buFont typeface="Wingdings" pitchFamily="2" charset="2"/>
              <a:buChar char="Ø"/>
            </a:pPr>
            <a:r>
              <a:rPr lang="en-US" sz="2400" dirty="0" smtClean="0"/>
              <a:t>Manufacture or Delivery of PG 1, 2, 3, 4 (2</a:t>
            </a:r>
            <a:r>
              <a:rPr lang="en-US" sz="2400" baseline="30000" dirty="0" smtClean="0"/>
              <a:t>nd</a:t>
            </a:r>
            <a:r>
              <a:rPr lang="en-US" sz="2400" dirty="0" smtClean="0"/>
              <a:t> degree and higher)</a:t>
            </a:r>
          </a:p>
          <a:p>
            <a:pPr lvl="3" eaLnBrk="1" hangingPunct="1">
              <a:lnSpc>
                <a:spcPct val="90000"/>
              </a:lnSpc>
              <a:buFont typeface="Wingdings" pitchFamily="2" charset="2"/>
              <a:buChar char="Ø"/>
            </a:pPr>
            <a:r>
              <a:rPr lang="en-US" sz="2400" dirty="0" smtClean="0"/>
              <a:t>Possession of PG 1, 2, 3, 4 (3</a:t>
            </a:r>
            <a:r>
              <a:rPr lang="en-US" sz="2400" baseline="30000" dirty="0" smtClean="0"/>
              <a:t>rd</a:t>
            </a:r>
            <a:r>
              <a:rPr lang="en-US" sz="2400" dirty="0" smtClean="0"/>
              <a:t> degree or higher)</a:t>
            </a:r>
          </a:p>
          <a:p>
            <a:pPr lvl="3" eaLnBrk="1" hangingPunct="1">
              <a:lnSpc>
                <a:spcPct val="90000"/>
              </a:lnSpc>
              <a:buFont typeface="Wingdings" pitchFamily="2" charset="2"/>
              <a:buChar char="Ø"/>
            </a:pPr>
            <a:r>
              <a:rPr lang="en-US" sz="2400" dirty="0" smtClean="0"/>
              <a:t>Delivery of Marijuana (2</a:t>
            </a:r>
            <a:r>
              <a:rPr lang="en-US" sz="2400" baseline="30000" dirty="0" smtClean="0"/>
              <a:t>nd</a:t>
            </a:r>
            <a:r>
              <a:rPr lang="en-US" sz="2400" dirty="0" smtClean="0"/>
              <a:t> degree or higher)</a:t>
            </a:r>
          </a:p>
          <a:p>
            <a:pPr lvl="3" eaLnBrk="1" hangingPunct="1">
              <a:lnSpc>
                <a:spcPct val="90000"/>
              </a:lnSpc>
              <a:buFont typeface="Wingdings" pitchFamily="2" charset="2"/>
              <a:buChar char="Ø"/>
            </a:pPr>
            <a:r>
              <a:rPr lang="en-US" sz="2400" dirty="0" smtClean="0"/>
              <a:t>Possession of Marijuana (3</a:t>
            </a:r>
            <a:r>
              <a:rPr lang="en-US" sz="2400" baseline="30000" dirty="0" smtClean="0"/>
              <a:t>rd</a:t>
            </a:r>
            <a:r>
              <a:rPr lang="en-US" sz="2400" dirty="0" smtClean="0"/>
              <a:t> degree or higher</a:t>
            </a:r>
            <a:endParaRPr lang="en-US" sz="2400" dirty="0" smtClean="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type="body" idx="4294967295"/>
          </p:nvPr>
        </p:nvSpPr>
        <p:spPr>
          <a:xfrm>
            <a:off x="-381000" y="457200"/>
            <a:ext cx="9296400" cy="5902325"/>
          </a:xfrm>
        </p:spPr>
        <p:txBody>
          <a:bodyPr/>
          <a:lstStyle/>
          <a:p>
            <a:pPr lvl="1" eaLnBrk="1" hangingPunct="1">
              <a:buFont typeface="Arial" charset="0"/>
              <a:buChar char="•"/>
              <a:defRPr/>
            </a:pPr>
            <a:r>
              <a:rPr lang="en-US" sz="2400" dirty="0" smtClean="0"/>
              <a:t>Enhances State Jail Felony to 3</a:t>
            </a:r>
            <a:r>
              <a:rPr lang="en-US" sz="2400" baseline="30000" dirty="0" smtClean="0"/>
              <a:t>rd</a:t>
            </a:r>
            <a:r>
              <a:rPr lang="en-US" sz="2400" dirty="0" smtClean="0"/>
              <a:t> Degree Felony for included drug offenses committed in, on, or within 1,000 feet of any real property that is owned, rented, or leased to a school or school board or on a school bus, or the premises of a public or private youth center, or a playground</a:t>
            </a:r>
          </a:p>
          <a:p>
            <a:pPr lvl="1" eaLnBrk="1" hangingPunct="1">
              <a:buFont typeface="Arial" charset="0"/>
              <a:buChar char="•"/>
              <a:defRPr/>
            </a:pPr>
            <a:endParaRPr lang="en-US" sz="2400" dirty="0" smtClean="0"/>
          </a:p>
          <a:p>
            <a:pPr lvl="2" eaLnBrk="1" hangingPunct="1">
              <a:buFontTx/>
              <a:buNone/>
              <a:defRPr/>
            </a:pPr>
            <a:r>
              <a:rPr lang="en-US" dirty="0" smtClean="0"/>
              <a:t>Included offenses:</a:t>
            </a:r>
          </a:p>
          <a:p>
            <a:pPr lvl="3" eaLnBrk="1" hangingPunct="1">
              <a:buFont typeface="Wingdings" pitchFamily="2" charset="2"/>
              <a:buChar char="Ø"/>
              <a:defRPr/>
            </a:pPr>
            <a:r>
              <a:rPr lang="en-US" sz="2400" dirty="0" smtClean="0"/>
              <a:t>Manufacture or Delivery of PG1</a:t>
            </a:r>
          </a:p>
          <a:p>
            <a:pPr lvl="3" eaLnBrk="1" hangingPunct="1">
              <a:buFont typeface="Wingdings" pitchFamily="2" charset="2"/>
              <a:buChar char="Ø"/>
              <a:defRPr/>
            </a:pPr>
            <a:r>
              <a:rPr lang="en-US" sz="2400" dirty="0" smtClean="0"/>
              <a:t>Manufacture or Delivery of PG2</a:t>
            </a:r>
          </a:p>
          <a:p>
            <a:pPr lvl="3" eaLnBrk="1" hangingPunct="1">
              <a:buFont typeface="Wingdings" pitchFamily="2" charset="2"/>
              <a:buChar char="Ø"/>
              <a:defRPr/>
            </a:pPr>
            <a:r>
              <a:rPr lang="en-US" sz="2400" dirty="0" smtClean="0"/>
              <a:t>Manufacture or Delivery of PG3 or 4</a:t>
            </a:r>
          </a:p>
          <a:p>
            <a:pPr lvl="3" eaLnBrk="1" hangingPunct="1">
              <a:buFont typeface="Wingdings" pitchFamily="2" charset="2"/>
              <a:buChar char="Ø"/>
              <a:defRPr/>
            </a:pPr>
            <a:r>
              <a:rPr lang="en-US" sz="2400" dirty="0" smtClean="0"/>
              <a:t>Possession of PG 1</a:t>
            </a:r>
          </a:p>
          <a:p>
            <a:pPr lvl="3" eaLnBrk="1" hangingPunct="1">
              <a:buFont typeface="Wingdings" pitchFamily="2" charset="2"/>
              <a:buChar char="Ø"/>
              <a:defRPr/>
            </a:pPr>
            <a:r>
              <a:rPr lang="en-US" sz="2400" dirty="0" smtClean="0"/>
              <a:t>Possession of PG2</a:t>
            </a:r>
          </a:p>
          <a:p>
            <a:pPr lvl="3" eaLnBrk="1" hangingPunct="1">
              <a:buFont typeface="Wingdings" pitchFamily="2" charset="2"/>
              <a:buChar char="Ø"/>
              <a:defRPr/>
            </a:pPr>
            <a:r>
              <a:rPr lang="en-US" sz="2400" dirty="0" smtClean="0"/>
              <a:t>Delivery of Marijuana</a:t>
            </a:r>
          </a:p>
          <a:p>
            <a:pPr lvl="3" eaLnBrk="1" hangingPunct="1">
              <a:buFont typeface="Wingdings" pitchFamily="2" charset="2"/>
              <a:buChar char="Ø"/>
              <a:defRPr/>
            </a:pPr>
            <a:r>
              <a:rPr lang="en-US" sz="2400" dirty="0" smtClean="0"/>
              <a:t>Possession of Marijuana</a:t>
            </a:r>
          </a:p>
        </p:txBody>
      </p:sp>
      <p:pic>
        <p:nvPicPr>
          <p:cNvPr id="30723" name="Picture 4" descr="ht_cheese07_brianross_070205_ssh"/>
          <p:cNvPicPr>
            <a:picLocks noChangeAspect="1" noChangeArrowheads="1"/>
          </p:cNvPicPr>
          <p:nvPr/>
        </p:nvPicPr>
        <p:blipFill>
          <a:blip r:embed="rId2" cstate="print"/>
          <a:srcRect/>
          <a:stretch>
            <a:fillRect/>
          </a:stretch>
        </p:blipFill>
        <p:spPr bwMode="auto">
          <a:xfrm>
            <a:off x="6354763" y="4437062"/>
            <a:ext cx="2789237" cy="2420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381000"/>
            <a:ext cx="9296400" cy="5749925"/>
          </a:xfrm>
        </p:spPr>
        <p:txBody>
          <a:bodyPr/>
          <a:lstStyle/>
          <a:p>
            <a:pPr lvl="1">
              <a:buFont typeface="Arial" charset="0"/>
              <a:buChar char="•"/>
              <a:defRPr/>
            </a:pPr>
            <a:r>
              <a:rPr lang="en-US" sz="2400" dirty="0" smtClean="0"/>
              <a:t>Enhances Class A Misdemeanor to State Jail Felony for included drug offenses committed in, on, or within 1,000 feet of any real property that is owned, rented, or leased to a school or school board or on a school bus, or the premises of a public or private youth </a:t>
            </a:r>
            <a:r>
              <a:rPr lang="en-US" sz="2400" dirty="0" smtClean="0"/>
              <a:t>center</a:t>
            </a:r>
            <a:endParaRPr lang="en-US" sz="2400" dirty="0" smtClean="0"/>
          </a:p>
          <a:p>
            <a:pPr lvl="1" eaLnBrk="1" hangingPunct="1">
              <a:buFontTx/>
              <a:buNone/>
              <a:defRPr/>
            </a:pPr>
            <a:r>
              <a:rPr lang="en-US" sz="2400" dirty="0" smtClean="0"/>
              <a:t>	</a:t>
            </a:r>
          </a:p>
          <a:p>
            <a:pPr lvl="3" eaLnBrk="1" hangingPunct="1">
              <a:buFontTx/>
              <a:buNone/>
              <a:defRPr/>
            </a:pPr>
            <a:r>
              <a:rPr lang="en-US" sz="2400" dirty="0" smtClean="0"/>
              <a:t>Included offenses:</a:t>
            </a:r>
          </a:p>
          <a:p>
            <a:pPr lvl="4" eaLnBrk="1" hangingPunct="1">
              <a:buFont typeface="Wingdings" pitchFamily="2" charset="2"/>
              <a:buChar char="Ø"/>
              <a:defRPr/>
            </a:pPr>
            <a:r>
              <a:rPr lang="en-US" sz="2400" dirty="0" smtClean="0"/>
              <a:t>Possession of PG 3</a:t>
            </a:r>
          </a:p>
          <a:p>
            <a:pPr lvl="4" eaLnBrk="1" hangingPunct="1">
              <a:buFont typeface="Wingdings" pitchFamily="2" charset="2"/>
              <a:buChar char="Ø"/>
              <a:defRPr/>
            </a:pPr>
            <a:r>
              <a:rPr lang="en-US" sz="2400" dirty="0" smtClean="0"/>
              <a:t>Manufacture, Delivery, or Possession of Miscellaneous Substances</a:t>
            </a:r>
          </a:p>
          <a:p>
            <a:pPr lvl="4" eaLnBrk="1" hangingPunct="1">
              <a:buFont typeface="Wingdings" pitchFamily="2" charset="2"/>
              <a:buChar char="Ø"/>
              <a:defRPr/>
            </a:pPr>
            <a:r>
              <a:rPr lang="en-US" sz="2400" dirty="0" smtClean="0"/>
              <a:t>Delivery of Marijuana</a:t>
            </a:r>
          </a:p>
          <a:p>
            <a:pPr lvl="4" eaLnBrk="1" hangingPunct="1">
              <a:buFont typeface="Wingdings" pitchFamily="2" charset="2"/>
              <a:buChar char="Ø"/>
              <a:defRPr/>
            </a:pPr>
            <a:r>
              <a:rPr lang="en-US" sz="2400" dirty="0" smtClean="0"/>
              <a:t>Possession of Marijuana</a:t>
            </a:r>
          </a:p>
          <a:p>
            <a:pPr eaLnBrk="1" hangingPunct="1">
              <a:defRPr/>
            </a:pPr>
            <a:endParaRPr lang="en-US" dirty="0" smtClean="0"/>
          </a:p>
        </p:txBody>
      </p:sp>
      <p:pic>
        <p:nvPicPr>
          <p:cNvPr id="31747" name="Picture 10" descr="mar_loose"/>
          <p:cNvPicPr>
            <a:picLocks noChangeAspect="1" noChangeArrowheads="1"/>
          </p:cNvPicPr>
          <p:nvPr/>
        </p:nvPicPr>
        <p:blipFill>
          <a:blip r:embed="rId2" cstate="print"/>
          <a:srcRect/>
          <a:stretch>
            <a:fillRect/>
          </a:stretch>
        </p:blipFill>
        <p:spPr bwMode="auto">
          <a:xfrm>
            <a:off x="5715000" y="4267200"/>
            <a:ext cx="3219450" cy="2414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346075"/>
            <a:ext cx="9220200" cy="4530725"/>
          </a:xfrm>
        </p:spPr>
        <p:txBody>
          <a:bodyPr>
            <a:noAutofit/>
          </a:bodyPr>
          <a:lstStyle/>
          <a:p>
            <a:pPr lvl="1" eaLnBrk="1" hangingPunct="1">
              <a:buFont typeface="Arial" charset="0"/>
              <a:buChar char="•"/>
              <a:defRPr/>
            </a:pPr>
            <a:r>
              <a:rPr lang="en-US" dirty="0" smtClean="0"/>
              <a:t>Enhances Class B Misdemeanor to Class A Misdemeanor for included drug offenses committed in, on, or within 1,000 feet of any real property that is owned, rented, or leased to a school or school board or on a school bus, or the premises of a public or private youth center, or a playground</a:t>
            </a:r>
          </a:p>
          <a:p>
            <a:pPr lvl="1" eaLnBrk="1" hangingPunct="1">
              <a:buFontTx/>
              <a:buNone/>
              <a:defRPr/>
            </a:pPr>
            <a:endParaRPr lang="en-US" dirty="0" smtClean="0"/>
          </a:p>
          <a:p>
            <a:pPr lvl="2" eaLnBrk="1" hangingPunct="1">
              <a:buFontTx/>
              <a:buNone/>
              <a:defRPr/>
            </a:pPr>
            <a:r>
              <a:rPr lang="en-US" sz="2400" dirty="0" smtClean="0"/>
              <a:t>Included offenses:</a:t>
            </a:r>
          </a:p>
          <a:p>
            <a:pPr lvl="3" eaLnBrk="1" hangingPunct="1">
              <a:buFont typeface="Wingdings" pitchFamily="2" charset="2"/>
              <a:buChar char="Ø"/>
              <a:defRPr/>
            </a:pPr>
            <a:r>
              <a:rPr lang="en-US" sz="2400" dirty="0" smtClean="0"/>
              <a:t>Possession of PG 4</a:t>
            </a:r>
          </a:p>
          <a:p>
            <a:pPr lvl="3" eaLnBrk="1" hangingPunct="1">
              <a:buFont typeface="Wingdings" pitchFamily="2" charset="2"/>
              <a:buChar char="Ø"/>
              <a:defRPr/>
            </a:pPr>
            <a:r>
              <a:rPr lang="en-US" sz="2400" dirty="0" smtClean="0"/>
              <a:t>Manufacture, Delivery, or Possession of Miscellaneous Substances</a:t>
            </a:r>
          </a:p>
          <a:p>
            <a:pPr lvl="3" eaLnBrk="1" hangingPunct="1">
              <a:buFont typeface="Wingdings" pitchFamily="2" charset="2"/>
              <a:buChar char="Ø"/>
              <a:defRPr/>
            </a:pPr>
            <a:r>
              <a:rPr lang="en-US" sz="2400" dirty="0" smtClean="0"/>
              <a:t>Delivery of Marijuana</a:t>
            </a:r>
          </a:p>
          <a:p>
            <a:pPr lvl="3" eaLnBrk="1" hangingPunct="1">
              <a:buFont typeface="Wingdings" pitchFamily="2" charset="2"/>
              <a:buChar char="Ø"/>
              <a:defRPr/>
            </a:pPr>
            <a:r>
              <a:rPr lang="en-US" sz="2400" dirty="0" smtClean="0"/>
              <a:t>Possession of Marijuana</a:t>
            </a:r>
          </a:p>
          <a:p>
            <a:pPr lvl="2" eaLnBrk="1" hangingPunct="1">
              <a:buClr>
                <a:srgbClr val="FFFF00"/>
              </a:buClr>
              <a:buNone/>
              <a:defRPr/>
            </a:pPr>
            <a:endParaRPr lang="en-US" sz="2400" dirty="0" smtClean="0"/>
          </a:p>
          <a:p>
            <a:pPr lvl="1" eaLnBrk="1" hangingPunct="1">
              <a:buFont typeface="Wingdings" pitchFamily="2" charset="2"/>
              <a:buChar char="v"/>
              <a:defRPr/>
            </a:pPr>
            <a:r>
              <a:rPr lang="en-US" dirty="0" smtClean="0"/>
              <a:t>The enhancement from Class B to A does not apply if the offense was committed in a private residence and no minor (under 18) was present</a:t>
            </a:r>
          </a:p>
          <a:p>
            <a:pPr eaLnBrk="1" hangingPunct="1">
              <a:buFont typeface="Wingdings" pitchFamily="2" charset="2"/>
              <a:buChar char="v"/>
              <a:defRPr/>
            </a:pPr>
            <a:endParaRPr lang="en-US"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763000" cy="1143000"/>
          </a:xfrm>
        </p:spPr>
        <p:txBody>
          <a:bodyPr>
            <a:normAutofit fontScale="90000"/>
          </a:bodyPr>
          <a:lstStyle/>
          <a:p>
            <a:r>
              <a:rPr lang="en-US" sz="4400" dirty="0" smtClean="0"/>
              <a:t>Use of Child in Commission of Offense</a:t>
            </a:r>
            <a:br>
              <a:rPr lang="en-US" sz="4400" dirty="0" smtClean="0"/>
            </a:br>
            <a:r>
              <a:rPr lang="en-US" sz="4400" dirty="0" smtClean="0"/>
              <a:t>481.140</a:t>
            </a:r>
            <a:r>
              <a:rPr lang="en-US" dirty="0" smtClean="0"/>
              <a:t/>
            </a:r>
            <a:br>
              <a:rPr lang="en-US" dirty="0" smtClean="0"/>
            </a:br>
            <a:endParaRPr lang="en-US" dirty="0"/>
          </a:p>
        </p:txBody>
      </p:sp>
      <p:sp>
        <p:nvSpPr>
          <p:cNvPr id="3" name="Content Placeholder 2"/>
          <p:cNvSpPr>
            <a:spLocks noGrp="1"/>
          </p:cNvSpPr>
          <p:nvPr>
            <p:ph idx="1"/>
          </p:nvPr>
        </p:nvSpPr>
        <p:spPr>
          <a:xfrm>
            <a:off x="381000" y="1905000"/>
            <a:ext cx="8229600" cy="5257800"/>
          </a:xfrm>
        </p:spPr>
        <p:txBody>
          <a:bodyPr>
            <a:normAutofit fontScale="92500" lnSpcReduction="20000"/>
          </a:bodyPr>
          <a:lstStyle/>
          <a:p>
            <a:pPr>
              <a:buFont typeface="Arial" pitchFamily="34" charset="0"/>
              <a:buChar char="•"/>
            </a:pPr>
            <a:r>
              <a:rPr lang="en-US" dirty="0" smtClean="0"/>
              <a:t>Offenses enhanced by one degree if defendant used or attempted to use a child younger than 18 to commit or assist in the commission of the offense</a:t>
            </a:r>
          </a:p>
          <a:p>
            <a:pPr>
              <a:buFont typeface="Arial" pitchFamily="34" charset="0"/>
              <a:buChar char="•"/>
            </a:pPr>
            <a:r>
              <a:rPr lang="en-US" dirty="0" smtClean="0"/>
              <a:t>First Degree Felony if threat of force or force used against the child or another to gain the child’s assistance</a:t>
            </a:r>
          </a:p>
          <a:p>
            <a:pPr>
              <a:buFont typeface="Arial" pitchFamily="34" charset="0"/>
              <a:buChar char="•"/>
            </a:pPr>
            <a:endParaRPr lang="en-US" dirty="0" smtClean="0"/>
          </a:p>
          <a:p>
            <a:pPr lvl="3">
              <a:buNone/>
            </a:pPr>
            <a:r>
              <a:rPr lang="en-US" sz="2600" dirty="0" smtClean="0"/>
              <a:t>Included Offenses:</a:t>
            </a:r>
          </a:p>
          <a:p>
            <a:pPr lvl="3">
              <a:buFont typeface="Wingdings" pitchFamily="2" charset="2"/>
              <a:buChar char="Ø"/>
            </a:pPr>
            <a:r>
              <a:rPr lang="en-US" sz="2600" dirty="0" smtClean="0"/>
              <a:t>Manufacture or Delivery of Substance in PG 1, 1A, 2, 3, 4</a:t>
            </a:r>
          </a:p>
          <a:p>
            <a:pPr lvl="3">
              <a:buFont typeface="Wingdings" pitchFamily="2" charset="2"/>
              <a:buChar char="Ø"/>
            </a:pPr>
            <a:r>
              <a:rPr lang="en-US" sz="2600" dirty="0" smtClean="0"/>
              <a:t>Delivery of Marijuana</a:t>
            </a:r>
          </a:p>
          <a:p>
            <a:pPr lvl="3">
              <a:buFont typeface="Wingdings" pitchFamily="2" charset="2"/>
              <a:buChar char="Ø"/>
            </a:pPr>
            <a:r>
              <a:rPr lang="en-US" sz="2600" dirty="0" smtClean="0"/>
              <a:t>Delivery of Controlled Substance or Marihuana to Child</a:t>
            </a:r>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91600" cy="1143000"/>
          </a:xfrm>
        </p:spPr>
        <p:txBody>
          <a:bodyPr>
            <a:normAutofit fontScale="90000"/>
          </a:bodyPr>
          <a:lstStyle/>
          <a:p>
            <a:r>
              <a:rPr lang="en-US" sz="4400" dirty="0" smtClean="0"/>
              <a:t>Unlawful Delivery or Manufacture with Intent to Deliver</a:t>
            </a:r>
            <a:br>
              <a:rPr lang="en-US" sz="4400" dirty="0" smtClean="0"/>
            </a:br>
            <a:r>
              <a:rPr lang="en-US" sz="4400" dirty="0" smtClean="0"/>
              <a:t>482.002 </a:t>
            </a:r>
            <a:r>
              <a:rPr lang="en-US" dirty="0" smtClean="0"/>
              <a:t> </a:t>
            </a:r>
            <a:br>
              <a:rPr lang="en-US" dirty="0" smtClean="0"/>
            </a:br>
            <a:endParaRPr lang="en-US" dirty="0"/>
          </a:p>
        </p:txBody>
      </p:sp>
      <p:sp>
        <p:nvSpPr>
          <p:cNvPr id="3" name="Content Placeholder 2"/>
          <p:cNvSpPr>
            <a:spLocks noGrp="1"/>
          </p:cNvSpPr>
          <p:nvPr>
            <p:ph idx="1"/>
          </p:nvPr>
        </p:nvSpPr>
        <p:spPr>
          <a:xfrm>
            <a:off x="0" y="1905000"/>
            <a:ext cx="9144000" cy="5166360"/>
          </a:xfrm>
        </p:spPr>
        <p:txBody>
          <a:bodyPr>
            <a:normAutofit fontScale="70000" lnSpcReduction="20000"/>
          </a:bodyPr>
          <a:lstStyle/>
          <a:p>
            <a:pPr>
              <a:buFont typeface="Arial" pitchFamily="34" charset="0"/>
              <a:buChar char="•"/>
            </a:pPr>
            <a:r>
              <a:rPr lang="en-US" sz="3300" dirty="0" smtClean="0"/>
              <a:t>A person commits an offense if the person knowingly or intentionally manufactures with the intent to deliver or delivers a simulated controlled substance and the person:</a:t>
            </a:r>
          </a:p>
          <a:p>
            <a:pPr lvl="1">
              <a:buFont typeface="Wingdings" pitchFamily="2" charset="2"/>
              <a:buChar char="Ø"/>
            </a:pPr>
            <a:r>
              <a:rPr lang="en-US" sz="3300" dirty="0" smtClean="0"/>
              <a:t>Expressly represents the substance to be a controlled substance;</a:t>
            </a:r>
          </a:p>
          <a:p>
            <a:pPr lvl="1">
              <a:buFont typeface="Wingdings" pitchFamily="2" charset="2"/>
              <a:buChar char="Ø"/>
            </a:pPr>
            <a:r>
              <a:rPr lang="en-US" sz="3300" dirty="0" smtClean="0"/>
              <a:t>Represents the substance to be a controlled substance in a manner that would lead a reasonable person to believe that the substance is a controlled substance; or</a:t>
            </a:r>
          </a:p>
          <a:p>
            <a:pPr lvl="1">
              <a:buFont typeface="Wingdings" pitchFamily="2" charset="2"/>
              <a:buChar char="Ø"/>
            </a:pPr>
            <a:r>
              <a:rPr lang="en-US" sz="3300" dirty="0" smtClean="0"/>
              <a:t>States to the person receiving or intended to receive the simulated controlled substance that the person may successfully represent the substance to be a controlled substance to a third party</a:t>
            </a:r>
          </a:p>
          <a:p>
            <a:pPr>
              <a:buFont typeface="Arial" pitchFamily="34" charset="0"/>
              <a:buChar char="•"/>
            </a:pPr>
            <a:r>
              <a:rPr lang="en-US" sz="3300" dirty="0" smtClean="0"/>
              <a:t>Not a defense to prosecution that the person manufacturing with the intent to deliver or delivering the simulated controlled substance believed the substance to be a controlled substance</a:t>
            </a:r>
          </a:p>
          <a:p>
            <a:pPr>
              <a:buFont typeface="Arial" pitchFamily="34" charset="0"/>
              <a:buChar char="•"/>
            </a:pPr>
            <a:r>
              <a:rPr lang="en-US" sz="3300" dirty="0" smtClean="0"/>
              <a:t>State Jail Felony</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915400" cy="1143000"/>
          </a:xfrm>
        </p:spPr>
        <p:txBody>
          <a:bodyPr>
            <a:normAutofit fontScale="90000"/>
          </a:bodyPr>
          <a:lstStyle/>
          <a:p>
            <a:r>
              <a:rPr lang="en-US" sz="4400" dirty="0" smtClean="0"/>
              <a:t>Tattoos Prohibited </a:t>
            </a:r>
            <a:br>
              <a:rPr lang="en-US" sz="4400" dirty="0" smtClean="0"/>
            </a:br>
            <a:r>
              <a:rPr lang="en-US" sz="4400" dirty="0" smtClean="0"/>
              <a:t>for Certain Persons</a:t>
            </a:r>
            <a:br>
              <a:rPr lang="en-US" sz="4400" dirty="0" smtClean="0"/>
            </a:br>
            <a:r>
              <a:rPr lang="en-US" sz="4400" dirty="0" smtClean="0"/>
              <a:t>146.012 </a:t>
            </a:r>
            <a:r>
              <a:rPr lang="en-US" dirty="0" smtClean="0"/>
              <a:t> </a:t>
            </a:r>
            <a:br>
              <a:rPr lang="en-US" dirty="0" smtClean="0"/>
            </a:br>
            <a:endParaRPr lang="en-US" dirty="0"/>
          </a:p>
        </p:txBody>
      </p:sp>
      <p:sp>
        <p:nvSpPr>
          <p:cNvPr id="3" name="Content Placeholder 2"/>
          <p:cNvSpPr>
            <a:spLocks noGrp="1"/>
          </p:cNvSpPr>
          <p:nvPr>
            <p:ph idx="1"/>
          </p:nvPr>
        </p:nvSpPr>
        <p:spPr>
          <a:xfrm>
            <a:off x="304800" y="2209800"/>
            <a:ext cx="8610600" cy="4937760"/>
          </a:xfrm>
        </p:spPr>
        <p:txBody>
          <a:bodyPr>
            <a:normAutofit/>
          </a:bodyPr>
          <a:lstStyle/>
          <a:p>
            <a:pPr>
              <a:buFont typeface="Arial" pitchFamily="34" charset="0"/>
              <a:buChar char="•"/>
            </a:pPr>
            <a:r>
              <a:rPr lang="en-US" sz="2400" dirty="0" smtClean="0"/>
              <a:t>A tattooist may not tattoo a person younger than 18 years of age </a:t>
            </a:r>
          </a:p>
          <a:p>
            <a:pPr>
              <a:buFont typeface="Arial" pitchFamily="34" charset="0"/>
              <a:buChar char="•"/>
            </a:pPr>
            <a:r>
              <a:rPr lang="en-US" sz="2400" dirty="0" smtClean="0"/>
              <a:t>Exception:  With parental consent in order to cover other tattoos that contain</a:t>
            </a:r>
          </a:p>
          <a:p>
            <a:pPr lvl="1">
              <a:buFont typeface="Wingdings" pitchFamily="2" charset="2"/>
              <a:buChar char="Ø"/>
            </a:pPr>
            <a:r>
              <a:rPr lang="en-US" dirty="0" smtClean="0"/>
              <a:t>Obscene or offensive language or symbols</a:t>
            </a:r>
          </a:p>
          <a:p>
            <a:pPr lvl="1">
              <a:buFont typeface="Wingdings" pitchFamily="2" charset="2"/>
              <a:buChar char="Ø"/>
            </a:pPr>
            <a:r>
              <a:rPr lang="en-US" dirty="0" smtClean="0"/>
              <a:t>Gang-related names, symbols, or markings</a:t>
            </a:r>
          </a:p>
          <a:p>
            <a:pPr lvl="1">
              <a:buFont typeface="Wingdings" pitchFamily="2" charset="2"/>
              <a:buChar char="Ø"/>
            </a:pPr>
            <a:r>
              <a:rPr lang="en-US" dirty="0" smtClean="0"/>
              <a:t>Drug-related names, symbols, or pictures</a:t>
            </a:r>
          </a:p>
          <a:p>
            <a:pPr lvl="1">
              <a:buFont typeface="Wingdings" pitchFamily="2" charset="2"/>
              <a:buChar char="Ø"/>
            </a:pPr>
            <a:r>
              <a:rPr lang="en-US" dirty="0" smtClean="0"/>
              <a:t>Other words, symbols, or markings that the person's parent or guardian considers would be in the best interest of the person to cover</a:t>
            </a:r>
          </a:p>
          <a:p>
            <a:pPr>
              <a:buFont typeface="Arial" pitchFamily="34" charset="0"/>
              <a:buChar char="•"/>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4709160"/>
          </a:xfrm>
        </p:spPr>
        <p:txBody>
          <a:bodyPr/>
          <a:lstStyle/>
          <a:p>
            <a:pPr>
              <a:buFont typeface="Arial" pitchFamily="34" charset="0"/>
              <a:buChar char="•"/>
            </a:pPr>
            <a:r>
              <a:rPr lang="en-US" sz="2400" dirty="0" smtClean="0"/>
              <a:t>A person younger than 18 years of age commits an offense if the person falsely states that the person is 18 years of age or older or presents any document that indicates that the person is 18 years of age or older to a person engaged in the operation of a tattoo studio</a:t>
            </a:r>
          </a:p>
          <a:p>
            <a:pPr>
              <a:buFont typeface="Arial" pitchFamily="34" charset="0"/>
              <a:buChar char="•"/>
            </a:pPr>
            <a:r>
              <a:rPr lang="en-US" sz="2400" dirty="0" smtClean="0"/>
              <a:t> Class B misdemeanor</a:t>
            </a:r>
          </a:p>
          <a:p>
            <a:endParaRPr lang="en-US" dirty="0"/>
          </a:p>
        </p:txBody>
      </p:sp>
      <p:pic>
        <p:nvPicPr>
          <p:cNvPr id="2052" name="Picture 4" descr="http://rds.yahoo.com/_ylt=A9G_bF5BFwxMSHYAmQKjzbkF/SIG=11vol2ur6/EXP=1275947201/**http%3a/funnies.mgsrvr.com/tattoo-addict.jpg"/>
          <p:cNvPicPr>
            <a:picLocks noChangeAspect="1" noChangeArrowheads="1"/>
          </p:cNvPicPr>
          <p:nvPr/>
        </p:nvPicPr>
        <p:blipFill>
          <a:blip r:embed="rId2" cstate="print"/>
          <a:srcRect/>
          <a:stretch>
            <a:fillRect/>
          </a:stretch>
        </p:blipFill>
        <p:spPr bwMode="auto">
          <a:xfrm>
            <a:off x="5334000" y="2819400"/>
            <a:ext cx="3276600" cy="379043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12838"/>
          </a:xfrm>
        </p:spPr>
        <p:txBody>
          <a:bodyPr>
            <a:noAutofit/>
          </a:bodyPr>
          <a:lstStyle/>
          <a:p>
            <a:r>
              <a:rPr lang="en-US" sz="4000" dirty="0" smtClean="0"/>
              <a:t>Body Piercing Prohibited Without Parental Consent</a:t>
            </a:r>
            <a:br>
              <a:rPr lang="en-US" sz="4000" dirty="0" smtClean="0"/>
            </a:br>
            <a:r>
              <a:rPr lang="en-US" sz="4000" dirty="0" smtClean="0"/>
              <a:t>146.0125</a:t>
            </a:r>
            <a:endParaRPr lang="en-US" sz="4000" dirty="0"/>
          </a:p>
        </p:txBody>
      </p:sp>
      <p:sp>
        <p:nvSpPr>
          <p:cNvPr id="3" name="Content Placeholder 2"/>
          <p:cNvSpPr>
            <a:spLocks noGrp="1"/>
          </p:cNvSpPr>
          <p:nvPr>
            <p:ph idx="1"/>
          </p:nvPr>
        </p:nvSpPr>
        <p:spPr>
          <a:xfrm>
            <a:off x="0" y="1905000"/>
            <a:ext cx="8229600" cy="4709160"/>
          </a:xfrm>
        </p:spPr>
        <p:txBody>
          <a:bodyPr>
            <a:normAutofit/>
          </a:bodyPr>
          <a:lstStyle/>
          <a:p>
            <a:pPr>
              <a:buFont typeface="Arial" pitchFamily="34" charset="0"/>
              <a:buChar char="•"/>
            </a:pPr>
            <a:r>
              <a:rPr lang="en-US" sz="2400" dirty="0" smtClean="0"/>
              <a:t>A person may not perform body piercing on an individual younger than 18 years of age without the consent of a parent, managing conservator, or guardian of the individual</a:t>
            </a:r>
          </a:p>
          <a:p>
            <a:pPr>
              <a:buFont typeface="Arial" pitchFamily="34" charset="0"/>
              <a:buChar char="•"/>
            </a:pPr>
            <a:r>
              <a:rPr lang="en-US" sz="2400" dirty="0" smtClean="0"/>
              <a:t>A person younger than 18 years of age commits an offense if the person falsely states that the person is 18 years of age or older or presents any document that indicates that the person is 18 years of age or older to a person engaged in the operation of a body piercing studio</a:t>
            </a:r>
          </a:p>
          <a:p>
            <a:pPr>
              <a:buFont typeface="Arial" pitchFamily="34" charset="0"/>
              <a:buChar char="•"/>
            </a:pPr>
            <a:r>
              <a:rPr lang="en-US" sz="2400" dirty="0" smtClean="0"/>
              <a:t>Class B Misdemeanor.</a:t>
            </a:r>
            <a:endParaRPr lang="en-US" sz="2400" dirty="0"/>
          </a:p>
        </p:txBody>
      </p:sp>
      <p:pic>
        <p:nvPicPr>
          <p:cNvPr id="1026" name="Picture 2" descr="http://rds.yahoo.com/_ylt=A9G_bDrbFgxMuTsAIpCjzbkF/SIG=12bjbrbgt/EXP=1275947099/**http%3a/www.misteriotatuagem.com.br/images/piercing6.jpg"/>
          <p:cNvPicPr>
            <a:picLocks noChangeAspect="1" noChangeArrowheads="1"/>
          </p:cNvPicPr>
          <p:nvPr/>
        </p:nvPicPr>
        <p:blipFill>
          <a:blip r:embed="rId2" cstate="print"/>
          <a:srcRect t="3200" r="7775" b="4000"/>
          <a:stretch>
            <a:fillRect/>
          </a:stretch>
        </p:blipFill>
        <p:spPr bwMode="auto">
          <a:xfrm>
            <a:off x="7562192" y="4876800"/>
            <a:ext cx="1581807" cy="21336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Offense; Criminal Penalty</a:t>
            </a:r>
            <a:br>
              <a:rPr lang="en-US" sz="4000" dirty="0" smtClean="0"/>
            </a:br>
            <a:r>
              <a:rPr lang="en-US" sz="4000" dirty="0" smtClean="0"/>
              <a:t>146.018</a:t>
            </a:r>
            <a:endParaRPr lang="en-US" sz="4000" dirty="0"/>
          </a:p>
        </p:txBody>
      </p:sp>
      <p:sp>
        <p:nvSpPr>
          <p:cNvPr id="3" name="Content Placeholder 2"/>
          <p:cNvSpPr>
            <a:spLocks noGrp="1"/>
          </p:cNvSpPr>
          <p:nvPr>
            <p:ph idx="1"/>
          </p:nvPr>
        </p:nvSpPr>
        <p:spPr>
          <a:xfrm>
            <a:off x="304800" y="1844040"/>
            <a:ext cx="8229600" cy="4709160"/>
          </a:xfrm>
        </p:spPr>
        <p:txBody>
          <a:bodyPr>
            <a:normAutofit/>
          </a:bodyPr>
          <a:lstStyle/>
          <a:p>
            <a:pPr>
              <a:buFont typeface="Arial" pitchFamily="34" charset="0"/>
              <a:buChar char="•"/>
            </a:pPr>
            <a:r>
              <a:rPr lang="en-US" sz="2400" dirty="0" smtClean="0"/>
              <a:t>A person commits an offense if the person violates this chapter or a rule adopted under this chapter</a:t>
            </a:r>
          </a:p>
          <a:p>
            <a:pPr>
              <a:buFont typeface="Arial" pitchFamily="34" charset="0"/>
              <a:buChar char="•"/>
            </a:pPr>
            <a:r>
              <a:rPr lang="en-US" sz="2400" dirty="0" smtClean="0"/>
              <a:t>One rule is that persons giving tattoos or body piercings must be licensed</a:t>
            </a:r>
          </a:p>
          <a:p>
            <a:pPr>
              <a:buFont typeface="Arial" pitchFamily="34" charset="0"/>
              <a:buChar char="•"/>
            </a:pPr>
            <a:r>
              <a:rPr lang="en-US" sz="2400" dirty="0" smtClean="0"/>
              <a:t>Department of Health can also fine up to $5,000 per day of violation (HSC 146.019)</a:t>
            </a:r>
          </a:p>
          <a:p>
            <a:pPr>
              <a:buFont typeface="Arial" pitchFamily="34" charset="0"/>
              <a:buChar char="•"/>
            </a:pPr>
            <a:r>
              <a:rPr lang="en-US" sz="2400" dirty="0" smtClean="0"/>
              <a:t>Department of Health can seek civil injunction and penalties of up to $5,000 per day (HSC 146.020)</a:t>
            </a:r>
          </a:p>
          <a:p>
            <a:pPr>
              <a:buFont typeface="Arial" pitchFamily="34" charset="0"/>
              <a:buChar char="•"/>
            </a:pPr>
            <a:r>
              <a:rPr lang="en-US" sz="2400" dirty="0" smtClean="0"/>
              <a:t>Class A misdemeanor.</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rPr>
              <a:t>LEARNING OBJECTIVES</a:t>
            </a:r>
          </a:p>
        </p:txBody>
      </p:sp>
      <p:sp>
        <p:nvSpPr>
          <p:cNvPr id="3075" name="Rectangle 3"/>
          <p:cNvSpPr>
            <a:spLocks noGrp="1" noChangeArrowheads="1"/>
          </p:cNvSpPr>
          <p:nvPr>
            <p:ph idx="1"/>
          </p:nvPr>
        </p:nvSpPr>
        <p:spPr>
          <a:xfrm>
            <a:off x="304800" y="1295400"/>
            <a:ext cx="8686800" cy="5181600"/>
          </a:xfrm>
        </p:spPr>
        <p:txBody>
          <a:bodyPr>
            <a:normAutofit lnSpcReduction="10000"/>
          </a:bodyPr>
          <a:lstStyle/>
          <a:p>
            <a:pPr>
              <a:buFont typeface="Arial" pitchFamily="34" charset="0"/>
              <a:buChar char="•"/>
            </a:pPr>
            <a:r>
              <a:rPr lang="en-US" sz="2400" dirty="0" smtClean="0"/>
              <a:t>The student will be able to explain the offense of possession of tobacco products by a minor</a:t>
            </a:r>
          </a:p>
          <a:p>
            <a:pPr>
              <a:buFont typeface="Arial" pitchFamily="34" charset="0"/>
              <a:buChar char="•"/>
            </a:pPr>
            <a:r>
              <a:rPr lang="en-US" sz="2400" dirty="0" smtClean="0"/>
              <a:t>The student will be able to explain the offense classifications relating to “Possession of Marihuana.”</a:t>
            </a:r>
          </a:p>
          <a:p>
            <a:pPr eaLnBrk="1" hangingPunct="1">
              <a:lnSpc>
                <a:spcPct val="90000"/>
              </a:lnSpc>
              <a:buFont typeface="Arial" pitchFamily="34" charset="0"/>
              <a:buChar char="•"/>
            </a:pPr>
            <a:r>
              <a:rPr lang="en-US" sz="2400" dirty="0" smtClean="0"/>
              <a:t>The student will be able to explain the offenses of delivery of drugs to a child.</a:t>
            </a:r>
          </a:p>
          <a:p>
            <a:pPr eaLnBrk="1" hangingPunct="1">
              <a:lnSpc>
                <a:spcPct val="90000"/>
              </a:lnSpc>
              <a:buFont typeface="Arial" pitchFamily="34" charset="0"/>
              <a:buChar char="•"/>
            </a:pPr>
            <a:r>
              <a:rPr lang="en-US" sz="2400" dirty="0" smtClean="0"/>
              <a:t>The student will be able to explain the offenses addressing drug paraphernalia.</a:t>
            </a:r>
          </a:p>
          <a:p>
            <a:pPr>
              <a:buFont typeface="Arial" pitchFamily="34" charset="0"/>
              <a:buChar char="•"/>
            </a:pPr>
            <a:r>
              <a:rPr lang="en-US" sz="2400" dirty="0" smtClean="0"/>
              <a:t>Learning objective:  The student will be able to explain the meaning of a “Drug Free Zone.”</a:t>
            </a:r>
          </a:p>
          <a:p>
            <a:pPr>
              <a:buFont typeface="Arial" pitchFamily="34" charset="0"/>
              <a:buChar char="•"/>
            </a:pPr>
            <a:endParaRPr lang="en-US" sz="700" dirty="0" smtClean="0"/>
          </a:p>
          <a:p>
            <a:pPr>
              <a:buFont typeface="Arial" pitchFamily="34" charset="0"/>
              <a:buChar char="•"/>
            </a:pPr>
            <a:r>
              <a:rPr lang="en-US" sz="2400" dirty="0" smtClean="0"/>
              <a:t>Learning objective:  The student will be able to explain the offense the use of children in the delivery of drugs.</a:t>
            </a:r>
          </a:p>
          <a:p>
            <a:pPr>
              <a:lnSpc>
                <a:spcPct val="90000"/>
              </a:lnSpc>
              <a:buFont typeface="Arial" pitchFamily="34" charset="0"/>
              <a:buChar char="•"/>
            </a:pPr>
            <a:endParaRPr lang="en-US" sz="900" dirty="0" smtClean="0"/>
          </a:p>
          <a:p>
            <a:pPr>
              <a:lnSpc>
                <a:spcPct val="90000"/>
              </a:lnSpc>
              <a:buFont typeface="Arial" pitchFamily="34" charset="0"/>
              <a:buChar char="•"/>
            </a:pPr>
            <a:r>
              <a:rPr lang="en-US" sz="2400" dirty="0" smtClean="0"/>
              <a:t>Learning objective:  The student will be able to explain the offense of delivery or manufacture of drugs.</a:t>
            </a:r>
          </a:p>
          <a:p>
            <a:pPr eaLnBrk="1" hangingPunct="1">
              <a:lnSpc>
                <a:spcPct val="90000"/>
              </a:lnSpc>
            </a:pPr>
            <a:endParaRPr lang="en-US" sz="2400" dirty="0" smtClean="0"/>
          </a:p>
          <a:p>
            <a:pPr eaLnBrk="1" hangingPunct="1">
              <a:lnSpc>
                <a:spcPct val="90000"/>
              </a:lnSpc>
            </a:pPr>
            <a:endParaRPr lang="en-US" sz="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noAutofit/>
          </a:bodyPr>
          <a:lstStyle/>
          <a:p>
            <a:pPr eaLnBrk="1" hangingPunct="1">
              <a:defRPr/>
            </a:pPr>
            <a:r>
              <a:rPr lang="en-US" sz="4000" b="1" dirty="0" smtClean="0">
                <a:effectLst>
                  <a:outerShdw blurRad="38100" dist="38100" dir="2700000" algn="tl">
                    <a:srgbClr val="C0C0C0"/>
                  </a:outerShdw>
                </a:effectLst>
              </a:rPr>
              <a:t>Questions</a:t>
            </a:r>
          </a:p>
        </p:txBody>
      </p:sp>
      <p:sp>
        <p:nvSpPr>
          <p:cNvPr id="8195" name="Rectangle 3"/>
          <p:cNvSpPr>
            <a:spLocks noGrp="1" noChangeArrowheads="1"/>
          </p:cNvSpPr>
          <p:nvPr>
            <p:ph idx="1"/>
          </p:nvPr>
        </p:nvSpPr>
        <p:spPr>
          <a:xfrm>
            <a:off x="457200" y="1219200"/>
            <a:ext cx="8229600" cy="4906963"/>
          </a:xfrm>
        </p:spPr>
        <p:txBody>
          <a:bodyPr/>
          <a:lstStyle/>
          <a:p>
            <a:pPr eaLnBrk="1" hangingPunct="1"/>
            <a:r>
              <a:rPr lang="en-US" dirty="0" smtClean="0"/>
              <a:t>Possession of tobacco products by a minor is a Class C misdemeanor.</a:t>
            </a:r>
          </a:p>
          <a:p>
            <a:pPr eaLnBrk="1" hangingPunct="1">
              <a:buFontTx/>
              <a:buNone/>
            </a:pPr>
            <a:r>
              <a:rPr lang="en-US" dirty="0" smtClean="0"/>
              <a:t>	true____  false_____</a:t>
            </a:r>
          </a:p>
          <a:p>
            <a:pPr eaLnBrk="1" hangingPunct="1">
              <a:buFontTx/>
              <a:buNone/>
            </a:pPr>
            <a:endParaRPr lang="en-US" sz="1000" dirty="0" smtClean="0"/>
          </a:p>
          <a:p>
            <a:pPr eaLnBrk="1" hangingPunct="1"/>
            <a:r>
              <a:rPr lang="en-US" dirty="0" smtClean="0"/>
              <a:t>The delivery of controlled substances to a child is a felony of the second degree.</a:t>
            </a:r>
          </a:p>
          <a:p>
            <a:pPr eaLnBrk="1" hangingPunct="1">
              <a:buFontTx/>
              <a:buNone/>
            </a:pPr>
            <a:r>
              <a:rPr lang="en-US" dirty="0" smtClean="0"/>
              <a:t>	true___   false____</a:t>
            </a:r>
          </a:p>
          <a:p>
            <a:pPr eaLnBrk="1" hangingPunct="1">
              <a:buFontTx/>
              <a:buNone/>
            </a:pPr>
            <a:endParaRPr lang="en-US" dirty="0" smtClean="0"/>
          </a:p>
          <a:p>
            <a:pPr eaLnBrk="1" hangingPunct="1">
              <a:buFontTx/>
              <a:buNone/>
            </a:pPr>
            <a:endParaRPr lang="en-US" dirty="0" smtClean="0"/>
          </a:p>
          <a:p>
            <a:pPr eaLnBrk="1" hangingPunct="1">
              <a:buFontTx/>
              <a:buNone/>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a:grpSpLocks/>
          </p:cNvGrpSpPr>
          <p:nvPr/>
        </p:nvGrpSpPr>
        <p:grpSpPr bwMode="auto">
          <a:xfrm>
            <a:off x="1600200" y="3581400"/>
            <a:ext cx="6781800" cy="2286000"/>
            <a:chOff x="1008" y="2352"/>
            <a:chExt cx="4656" cy="1776"/>
          </a:xfrm>
        </p:grpSpPr>
        <p:pic>
          <p:nvPicPr>
            <p:cNvPr id="2056" name="Picture 12" descr="female police &#10;officer on white &#10;background, portrait. &#10;fotosearch - search &#10;stock photos, &#10;pictures, images, &#10;and photo clipart"/>
            <p:cNvPicPr>
              <a:picLocks noChangeAspect="1" noChangeArrowheads="1"/>
            </p:cNvPicPr>
            <p:nvPr/>
          </p:nvPicPr>
          <p:blipFill>
            <a:blip r:embed="rId3" cstate="print"/>
            <a:srcRect l="32001" r="16000" b="7333"/>
            <a:stretch>
              <a:fillRect/>
            </a:stretch>
          </p:blipFill>
          <p:spPr bwMode="auto">
            <a:xfrm>
              <a:off x="4944" y="2352"/>
              <a:ext cx="720" cy="1776"/>
            </a:xfrm>
            <a:prstGeom prst="rect">
              <a:avLst/>
            </a:prstGeom>
            <a:noFill/>
            <a:ln w="9525">
              <a:noFill/>
              <a:miter lim="800000"/>
              <a:headEnd/>
              <a:tailEnd/>
            </a:ln>
          </p:spPr>
        </p:pic>
        <p:pic>
          <p:nvPicPr>
            <p:cNvPr id="2057" name="Picture 14" descr="SBLE Logo Seal"/>
            <p:cNvPicPr>
              <a:picLocks noChangeAspect="1" noChangeArrowheads="1"/>
            </p:cNvPicPr>
            <p:nvPr/>
          </p:nvPicPr>
          <p:blipFill>
            <a:blip r:embed="rId4" cstate="print"/>
            <a:srcRect/>
            <a:stretch>
              <a:fillRect/>
            </a:stretch>
          </p:blipFill>
          <p:spPr bwMode="auto">
            <a:xfrm>
              <a:off x="3696" y="2592"/>
              <a:ext cx="1338" cy="1386"/>
            </a:xfrm>
            <a:prstGeom prst="rect">
              <a:avLst/>
            </a:prstGeom>
            <a:noFill/>
            <a:ln w="9525">
              <a:noFill/>
              <a:miter lim="800000"/>
              <a:headEnd/>
              <a:tailEnd/>
            </a:ln>
          </p:spPr>
        </p:pic>
        <p:pic>
          <p:nvPicPr>
            <p:cNvPr id="2058" name="Picture 13" descr="ICJS-(color)_W_TxState"/>
            <p:cNvPicPr>
              <a:picLocks noChangeAspect="1" noChangeArrowheads="1"/>
            </p:cNvPicPr>
            <p:nvPr/>
          </p:nvPicPr>
          <p:blipFill>
            <a:blip r:embed="rId5" cstate="print">
              <a:lum bright="-24000" contrast="36000"/>
            </a:blip>
            <a:srcRect/>
            <a:stretch>
              <a:fillRect/>
            </a:stretch>
          </p:blipFill>
          <p:spPr bwMode="auto">
            <a:xfrm>
              <a:off x="1008" y="2352"/>
              <a:ext cx="2688" cy="1728"/>
            </a:xfrm>
            <a:prstGeom prst="rect">
              <a:avLst/>
            </a:prstGeom>
            <a:noFill/>
            <a:ln w="9525">
              <a:noFill/>
              <a:miter lim="800000"/>
              <a:headEnd/>
              <a:tailEnd/>
            </a:ln>
          </p:spPr>
        </p:pic>
      </p:grpSp>
      <p:pic>
        <p:nvPicPr>
          <p:cNvPr id="2051" name="Picture 4" descr="Police Officer Street Tactical Uniform"/>
          <p:cNvPicPr>
            <a:picLocks noChangeAspect="1" noChangeArrowheads="1"/>
          </p:cNvPicPr>
          <p:nvPr/>
        </p:nvPicPr>
        <p:blipFill>
          <a:blip r:embed="rId6" cstate="print"/>
          <a:srcRect/>
          <a:stretch>
            <a:fillRect/>
          </a:stretch>
        </p:blipFill>
        <p:spPr bwMode="auto">
          <a:xfrm>
            <a:off x="533400" y="3048000"/>
            <a:ext cx="1195388" cy="2743200"/>
          </a:xfrm>
          <a:prstGeom prst="rect">
            <a:avLst/>
          </a:prstGeom>
          <a:noFill/>
          <a:ln w="9525">
            <a:noFill/>
            <a:miter lim="800000"/>
            <a:headEnd/>
            <a:tailEnd/>
          </a:ln>
        </p:spPr>
      </p:pic>
      <p:sp>
        <p:nvSpPr>
          <p:cNvPr id="2054" name="Text Box 11"/>
          <p:cNvSpPr txBox="1">
            <a:spLocks noChangeArrowheads="1"/>
          </p:cNvSpPr>
          <p:nvPr/>
        </p:nvSpPr>
        <p:spPr bwMode="auto">
          <a:xfrm>
            <a:off x="457200" y="6003925"/>
            <a:ext cx="7010400" cy="854075"/>
          </a:xfrm>
          <a:prstGeom prst="rect">
            <a:avLst/>
          </a:prstGeom>
          <a:noFill/>
          <a:ln w="9525">
            <a:noFill/>
            <a:miter lim="800000"/>
            <a:headEnd/>
            <a:tailEnd/>
          </a:ln>
        </p:spPr>
        <p:txBody>
          <a:bodyPr>
            <a:spAutoFit/>
          </a:bodyPr>
          <a:lstStyle/>
          <a:p>
            <a:pPr>
              <a:spcBef>
                <a:spcPct val="50000"/>
              </a:spcBef>
            </a:pPr>
            <a:r>
              <a:rPr lang="en-US" sz="2000" dirty="0"/>
              <a:t>INSTRUCTOR:  OFFICER COLE LANGSTON</a:t>
            </a:r>
          </a:p>
          <a:p>
            <a:pPr>
              <a:spcBef>
                <a:spcPct val="50000"/>
              </a:spcBef>
            </a:pPr>
            <a:r>
              <a:rPr lang="en-US" sz="2000" dirty="0"/>
              <a:t>                           CARROLLTON POLICE DEPARTMENT</a:t>
            </a:r>
          </a:p>
        </p:txBody>
      </p:sp>
      <p:sp>
        <p:nvSpPr>
          <p:cNvPr id="2055" name="Text Box 13"/>
          <p:cNvSpPr txBox="1">
            <a:spLocks noChangeArrowheads="1"/>
          </p:cNvSpPr>
          <p:nvPr/>
        </p:nvSpPr>
        <p:spPr bwMode="auto">
          <a:xfrm>
            <a:off x="0" y="1524000"/>
            <a:ext cx="9144000" cy="707886"/>
          </a:xfrm>
          <a:prstGeom prst="rect">
            <a:avLst/>
          </a:prstGeom>
          <a:noFill/>
          <a:ln w="9525">
            <a:noFill/>
            <a:miter lim="800000"/>
            <a:headEnd/>
            <a:tailEnd/>
          </a:ln>
        </p:spPr>
        <p:txBody>
          <a:bodyPr wrap="square">
            <a:spAutoFit/>
          </a:bodyPr>
          <a:lstStyle/>
          <a:p>
            <a:pPr algn="ctr">
              <a:spcBef>
                <a:spcPct val="50000"/>
              </a:spcBef>
            </a:pPr>
            <a:r>
              <a:rPr lang="en-US" sz="4000" b="1" dirty="0"/>
              <a:t>TEXAS </a:t>
            </a:r>
            <a:r>
              <a:rPr lang="en-US" sz="4000" b="1" dirty="0" smtClean="0"/>
              <a:t>HEALTH AND SAFETY CODE</a:t>
            </a:r>
            <a:endParaRPr lang="en-US" sz="4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458200" cy="1143000"/>
          </a:xfrm>
        </p:spPr>
        <p:txBody>
          <a:bodyPr>
            <a:noAutofit/>
          </a:bodyPr>
          <a:lstStyle/>
          <a:p>
            <a:r>
              <a:rPr lang="en-US" sz="4000" dirty="0" smtClean="0"/>
              <a:t>Possession of Tobacco by a Minor</a:t>
            </a:r>
            <a:br>
              <a:rPr lang="en-US" sz="4000" dirty="0" smtClean="0"/>
            </a:br>
            <a:r>
              <a:rPr lang="en-US" sz="4000" dirty="0" smtClean="0"/>
              <a:t> 161.252</a:t>
            </a:r>
            <a:endParaRPr lang="en-US" sz="4000" dirty="0"/>
          </a:p>
        </p:txBody>
      </p:sp>
      <p:sp>
        <p:nvSpPr>
          <p:cNvPr id="3" name="Content Placeholder 2"/>
          <p:cNvSpPr>
            <a:spLocks noGrp="1"/>
          </p:cNvSpPr>
          <p:nvPr>
            <p:ph idx="1"/>
          </p:nvPr>
        </p:nvSpPr>
        <p:spPr>
          <a:xfrm>
            <a:off x="0" y="2148840"/>
            <a:ext cx="8839200" cy="4709160"/>
          </a:xfrm>
        </p:spPr>
        <p:txBody>
          <a:bodyPr>
            <a:normAutofit fontScale="85000" lnSpcReduction="20000"/>
          </a:bodyPr>
          <a:lstStyle/>
          <a:p>
            <a:pPr>
              <a:buFont typeface="Arial" pitchFamily="34" charset="0"/>
              <a:buChar char="•"/>
            </a:pPr>
            <a:r>
              <a:rPr lang="en-US" dirty="0" smtClean="0"/>
              <a:t>An individual who is younger than 18 years of age commits an offense if the individual:</a:t>
            </a:r>
          </a:p>
          <a:p>
            <a:pPr lvl="1">
              <a:buFont typeface="Wingdings" pitchFamily="2" charset="2"/>
              <a:buChar char="Ø"/>
            </a:pPr>
            <a:r>
              <a:rPr lang="en-US" sz="2800" dirty="0" smtClean="0"/>
              <a:t>Possesses, purchases, consumes, or accepts a cigarette or tobacco product</a:t>
            </a:r>
          </a:p>
          <a:p>
            <a:pPr lvl="1">
              <a:buFont typeface="Wingdings" pitchFamily="2" charset="2"/>
              <a:buChar char="Ø"/>
            </a:pPr>
            <a:r>
              <a:rPr lang="en-US" sz="2800" dirty="0" smtClean="0"/>
              <a:t>Falsely represents himself or herself to be 18 years of age or older by displaying proof of age that is false, fraudulent, or not actually proof of the individual's own age in order to obtain possession of, purchase, or receive a cigarette or tobacco product</a:t>
            </a:r>
          </a:p>
          <a:p>
            <a:pPr>
              <a:buFont typeface="Arial" pitchFamily="34" charset="0"/>
              <a:buChar char="•"/>
            </a:pPr>
            <a:r>
              <a:rPr lang="en-US" dirty="0" smtClean="0"/>
              <a:t>Exceptions:  </a:t>
            </a:r>
          </a:p>
          <a:p>
            <a:pPr lvl="1">
              <a:buFont typeface="Wingdings" pitchFamily="2" charset="2"/>
              <a:buChar char="Ø"/>
            </a:pPr>
            <a:r>
              <a:rPr lang="en-US" sz="2800" dirty="0" smtClean="0"/>
              <a:t>Possesses in presence of parent, guardian, or spouse</a:t>
            </a:r>
          </a:p>
          <a:p>
            <a:pPr lvl="1">
              <a:buFont typeface="Wingdings" pitchFamily="2" charset="2"/>
              <a:buChar char="Ø"/>
            </a:pPr>
            <a:r>
              <a:rPr lang="en-US" sz="2800" dirty="0" smtClean="0"/>
              <a:t>Possess in presence of an employer if required in performance of duties</a:t>
            </a:r>
          </a:p>
          <a:p>
            <a:pPr lvl="1">
              <a:buFont typeface="Wingdings" pitchFamily="2" charset="2"/>
              <a:buChar char="Ø"/>
            </a:pPr>
            <a:r>
              <a:rPr lang="en-US" sz="2800" dirty="0" smtClean="0"/>
              <a:t>Minor stings</a:t>
            </a:r>
          </a:p>
          <a:p>
            <a:pPr lvl="1">
              <a:buFont typeface="Wingdings" pitchFamily="2" charset="2"/>
              <a:buChar char="Ø"/>
            </a:pPr>
            <a:endParaRPr lang="en-US" dirty="0" smtClean="0"/>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4000" dirty="0" smtClean="0"/>
              <a:t>Possession of Marijuana</a:t>
            </a:r>
            <a:r>
              <a:rPr lang="en-US" sz="3200" dirty="0" smtClean="0"/>
              <a:t/>
            </a:r>
            <a:br>
              <a:rPr lang="en-US" sz="3200" dirty="0" smtClean="0"/>
            </a:br>
            <a:r>
              <a:rPr lang="en-US" sz="3200" dirty="0" smtClean="0"/>
              <a:t>481.121  </a:t>
            </a:r>
            <a:endParaRPr lang="en-US" sz="3200" dirty="0"/>
          </a:p>
        </p:txBody>
      </p:sp>
      <p:sp>
        <p:nvSpPr>
          <p:cNvPr id="3" name="Content Placeholder 2"/>
          <p:cNvSpPr>
            <a:spLocks noGrp="1"/>
          </p:cNvSpPr>
          <p:nvPr>
            <p:ph idx="1"/>
          </p:nvPr>
        </p:nvSpPr>
        <p:spPr>
          <a:xfrm>
            <a:off x="0" y="1676400"/>
            <a:ext cx="8839200" cy="4709160"/>
          </a:xfrm>
        </p:spPr>
        <p:txBody>
          <a:bodyPr>
            <a:noAutofit/>
          </a:bodyPr>
          <a:lstStyle/>
          <a:p>
            <a:pPr>
              <a:buFont typeface="Arial" pitchFamily="34" charset="0"/>
              <a:buChar char="•"/>
            </a:pPr>
            <a:r>
              <a:rPr lang="en-US" sz="2400" dirty="0" smtClean="0"/>
              <a:t>A person commits an offense if the person knowingly or intentionally possesses a usable quantity of marihuana</a:t>
            </a:r>
          </a:p>
          <a:p>
            <a:pPr lvl="1">
              <a:buFont typeface="Wingdings" pitchFamily="2" charset="2"/>
              <a:buChar char="Ø"/>
            </a:pPr>
            <a:r>
              <a:rPr lang="en-US" dirty="0" smtClean="0"/>
              <a:t>Class B Misdemeanor:  2 ounces or less</a:t>
            </a:r>
          </a:p>
          <a:p>
            <a:pPr lvl="1">
              <a:buFont typeface="Wingdings" pitchFamily="2" charset="2"/>
              <a:buChar char="Ø"/>
            </a:pPr>
            <a:r>
              <a:rPr lang="en-US" dirty="0" smtClean="0"/>
              <a:t>Class A misdemeanor:   &gt; 2 ounces to four ounces</a:t>
            </a:r>
          </a:p>
          <a:p>
            <a:pPr lvl="1">
              <a:buFont typeface="Wingdings" pitchFamily="2" charset="2"/>
              <a:buChar char="Ø"/>
            </a:pPr>
            <a:r>
              <a:rPr lang="en-US" dirty="0" smtClean="0"/>
              <a:t>Other penalties listed</a:t>
            </a:r>
          </a:p>
          <a:p>
            <a:pPr lvl="1">
              <a:buFont typeface="Wingdings" pitchFamily="2" charset="2"/>
              <a:buChar char="Ø"/>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90600"/>
            <a:ext cx="8991600" cy="1143000"/>
          </a:xfrm>
        </p:spPr>
        <p:txBody>
          <a:bodyPr>
            <a:normAutofit fontScale="90000"/>
          </a:bodyPr>
          <a:lstStyle/>
          <a:p>
            <a:r>
              <a:rPr lang="en-US" sz="4400" dirty="0" smtClean="0">
                <a:effectLst>
                  <a:outerShdw blurRad="38100" dist="38100" dir="2700000" algn="tl">
                    <a:srgbClr val="000000">
                      <a:alpha val="43137"/>
                    </a:srgbClr>
                  </a:outerShdw>
                </a:effectLst>
              </a:rPr>
              <a:t>Delivery of Controlled Substance or Marijuana to Child</a:t>
            </a:r>
            <a:br>
              <a:rPr lang="en-US" sz="4400" dirty="0" smtClean="0">
                <a:effectLst>
                  <a:outerShdw blurRad="38100" dist="38100" dir="2700000" algn="tl">
                    <a:srgbClr val="000000">
                      <a:alpha val="43137"/>
                    </a:srgbClr>
                  </a:outerShdw>
                </a:effectLst>
              </a:rPr>
            </a:br>
            <a:r>
              <a:rPr lang="en-US" sz="4400" dirty="0" smtClean="0">
                <a:effectLst>
                  <a:outerShdw blurRad="38100" dist="38100" dir="2700000" algn="tl">
                    <a:srgbClr val="000000">
                      <a:alpha val="43137"/>
                    </a:srgbClr>
                  </a:outerShdw>
                </a:effectLst>
              </a:rPr>
              <a:t>481.122 </a:t>
            </a:r>
            <a:r>
              <a:rPr lang="en-US" dirty="0" smtClean="0">
                <a:effectLst>
                  <a:outerShdw blurRad="38100" dist="38100" dir="2700000" algn="tl">
                    <a:srgbClr val="000000">
                      <a:alpha val="43137"/>
                    </a:srgbClr>
                  </a:outerShdw>
                </a:effectLst>
              </a:rPr>
              <a:t>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2362200"/>
            <a:ext cx="9067800" cy="4709160"/>
          </a:xfrm>
        </p:spPr>
        <p:txBody>
          <a:bodyPr>
            <a:noAutofit/>
          </a:bodyPr>
          <a:lstStyle/>
          <a:p>
            <a:r>
              <a:rPr lang="en-US" sz="2400" dirty="0" smtClean="0"/>
              <a:t>A person commits an offense if the person knowingly delivers a controlled substance listed in Penalty Group 1, 1-A, 2, or 3 or knowingly delivers marihuana and the person delivers the controlled substance or marihuana to a person:</a:t>
            </a:r>
          </a:p>
          <a:p>
            <a:pPr marL="1042416" lvl="1" indent="-457200">
              <a:buFont typeface="+mj-lt"/>
              <a:buAutoNum type="arabicParenR"/>
            </a:pPr>
            <a:r>
              <a:rPr lang="en-US" dirty="0" smtClean="0"/>
              <a:t>Who is a child (under 18);</a:t>
            </a:r>
          </a:p>
          <a:p>
            <a:pPr marL="1042416" lvl="1" indent="-457200">
              <a:buFont typeface="+mj-lt"/>
              <a:buAutoNum type="arabicParenR"/>
            </a:pPr>
            <a:r>
              <a:rPr lang="en-US" dirty="0" smtClean="0"/>
              <a:t>Who is enrolled in a public or private primary or secondary school; or</a:t>
            </a:r>
          </a:p>
          <a:p>
            <a:pPr marL="1042416" lvl="1" indent="-457200">
              <a:buFont typeface="+mj-lt"/>
              <a:buAutoNum type="arabicParenR"/>
            </a:pPr>
            <a:r>
              <a:rPr lang="en-US" dirty="0" smtClean="0"/>
              <a:t>Who the actor knows or believes intends to deliver the controlled substance or marihuana to a person described in 1 or 2 above</a:t>
            </a:r>
          </a:p>
          <a:p>
            <a:endParaRPr lang="en-US" sz="2400" dirty="0" smtClean="0"/>
          </a:p>
          <a:p>
            <a:pPr>
              <a:buFont typeface="Arial" pitchFamily="34" charset="0"/>
              <a:buChar char="•"/>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915400" cy="5181600"/>
          </a:xfrm>
        </p:spPr>
        <p:txBody>
          <a:bodyPr>
            <a:normAutofit/>
          </a:bodyPr>
          <a:lstStyle/>
          <a:p>
            <a:pPr>
              <a:buFont typeface="Arial" pitchFamily="34" charset="0"/>
              <a:buChar char="•"/>
            </a:pPr>
            <a:r>
              <a:rPr lang="en-US" sz="2400" dirty="0" smtClean="0"/>
              <a:t>Affirmative defense to prosecution under this section that:</a:t>
            </a:r>
          </a:p>
          <a:p>
            <a:pPr lvl="1">
              <a:buFont typeface="Wingdings" pitchFamily="2" charset="2"/>
              <a:buChar char="Ø"/>
            </a:pPr>
            <a:r>
              <a:rPr lang="en-US" dirty="0" smtClean="0"/>
              <a:t>The actor was a child when the offense was committed; or</a:t>
            </a:r>
          </a:p>
          <a:p>
            <a:pPr lvl="1">
              <a:buFont typeface="Wingdings" pitchFamily="2" charset="2"/>
              <a:buChar char="Ø"/>
            </a:pPr>
            <a:r>
              <a:rPr lang="en-US" dirty="0" smtClean="0"/>
              <a:t>The actor:</a:t>
            </a:r>
          </a:p>
          <a:p>
            <a:pPr lvl="1">
              <a:buFont typeface="Wingdings" pitchFamily="2" charset="2"/>
              <a:buChar char="Ø"/>
            </a:pPr>
            <a:r>
              <a:rPr lang="en-US" dirty="0" smtClean="0"/>
              <a:t>Was younger than 21 years of age when the offense was committed;</a:t>
            </a:r>
          </a:p>
          <a:p>
            <a:pPr lvl="1">
              <a:buFont typeface="Wingdings" pitchFamily="2" charset="2"/>
              <a:buChar char="Ø"/>
            </a:pPr>
            <a:r>
              <a:rPr lang="en-US" dirty="0" smtClean="0"/>
              <a:t>Delivered only marihuana in an amount equal to or less than one-fourth ounce; and</a:t>
            </a:r>
          </a:p>
          <a:p>
            <a:pPr lvl="1">
              <a:buFont typeface="Wingdings" pitchFamily="2" charset="2"/>
              <a:buChar char="Ø"/>
            </a:pPr>
            <a:r>
              <a:rPr lang="en-US" dirty="0" smtClean="0"/>
              <a:t>Did not receive remuneration for the delivery</a:t>
            </a:r>
          </a:p>
          <a:p>
            <a:pPr>
              <a:buFont typeface="Arial" pitchFamily="34" charset="0"/>
              <a:buChar char="•"/>
            </a:pPr>
            <a:r>
              <a:rPr lang="en-US" sz="2400" dirty="0" smtClean="0"/>
              <a:t>2</a:t>
            </a:r>
            <a:r>
              <a:rPr lang="en-US" sz="2400" baseline="30000" dirty="0" smtClean="0"/>
              <a:t>nd</a:t>
            </a:r>
            <a:r>
              <a:rPr lang="en-US" sz="2400" dirty="0" smtClean="0"/>
              <a:t> Degree Felony</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pPr marL="651510" indent="-514350"/>
            <a:r>
              <a:rPr lang="en-US" sz="4400" dirty="0" smtClean="0"/>
              <a:t>Possession or Delivery of Drug Paraphernalia </a:t>
            </a:r>
            <a:br>
              <a:rPr lang="en-US" sz="4400" dirty="0" smtClean="0"/>
            </a:br>
            <a:r>
              <a:rPr lang="en-US" sz="4400" dirty="0" smtClean="0"/>
              <a:t>481.125</a:t>
            </a:r>
            <a:r>
              <a:rPr lang="en-US" dirty="0" smtClean="0"/>
              <a:t/>
            </a:r>
            <a:br>
              <a:rPr lang="en-US" dirty="0" smtClean="0"/>
            </a:br>
            <a:endParaRPr lang="en-US" dirty="0"/>
          </a:p>
        </p:txBody>
      </p:sp>
      <p:sp>
        <p:nvSpPr>
          <p:cNvPr id="3" name="Content Placeholder 2"/>
          <p:cNvSpPr>
            <a:spLocks noGrp="1"/>
          </p:cNvSpPr>
          <p:nvPr>
            <p:ph idx="1"/>
          </p:nvPr>
        </p:nvSpPr>
        <p:spPr>
          <a:xfrm>
            <a:off x="0" y="2148840"/>
            <a:ext cx="8991600" cy="4709160"/>
          </a:xfrm>
        </p:spPr>
        <p:txBody>
          <a:bodyPr>
            <a:normAutofit fontScale="85000" lnSpcReduction="20000"/>
          </a:bodyPr>
          <a:lstStyle/>
          <a:p>
            <a:pPr marL="651510" indent="-514350">
              <a:buFont typeface="Arial" pitchFamily="34" charset="0"/>
              <a:buChar char="•"/>
            </a:pPr>
            <a:r>
              <a:rPr lang="en-US" dirty="0" smtClean="0"/>
              <a:t>A person commits an offense if the person knowingly or intentionally uses or possesses with intent to use drug paraphernalia (as listed)</a:t>
            </a:r>
          </a:p>
          <a:p>
            <a:pPr marL="1236726" lvl="2" indent="-514350">
              <a:buFont typeface="Wingdings" pitchFamily="2" charset="2"/>
              <a:buChar char="Ø"/>
            </a:pPr>
            <a:r>
              <a:rPr lang="en-US" sz="2800" dirty="0" smtClean="0"/>
              <a:t>Class C Misdemeanor </a:t>
            </a:r>
          </a:p>
          <a:p>
            <a:pPr marL="651510" indent="-514350">
              <a:buFont typeface="Arial" pitchFamily="34" charset="0"/>
              <a:buChar char="•"/>
            </a:pPr>
            <a:r>
              <a:rPr lang="en-US" dirty="0" smtClean="0"/>
              <a:t>A person commits an offense if the person knowingly or intentionally delivers, possesses with intent to deliver, or manufactures with intent to deliver drug paraphernalia knowing that the person who receives or who is intended to receive the drug paraphernalia intends that it be used (as listed)</a:t>
            </a:r>
          </a:p>
          <a:p>
            <a:pPr marL="1236726" lvl="2" indent="-514350">
              <a:buFont typeface="Wingdings" pitchFamily="2" charset="2"/>
              <a:buChar char="Ø"/>
            </a:pPr>
            <a:r>
              <a:rPr lang="en-US" sz="2800" dirty="0" smtClean="0"/>
              <a:t>Class A misdemeanor</a:t>
            </a:r>
          </a:p>
          <a:p>
            <a:pPr marL="1236726" lvl="2" indent="-514350">
              <a:buFont typeface="Wingdings" pitchFamily="2" charset="2"/>
              <a:buChar char="Ø"/>
            </a:pPr>
            <a:r>
              <a:rPr lang="en-US" sz="2800" dirty="0" smtClean="0"/>
              <a:t>2</a:t>
            </a:r>
            <a:r>
              <a:rPr lang="en-US" sz="2800" baseline="30000" dirty="0" smtClean="0"/>
              <a:t>nd</a:t>
            </a:r>
            <a:r>
              <a:rPr lang="en-US" sz="2800" dirty="0" smtClean="0"/>
              <a:t> Offense:  enhanced to jail term of 90 day to 1 year</a:t>
            </a:r>
          </a:p>
          <a:p>
            <a:pPr marL="1236726" lvl="2" indent="-514350">
              <a:buFont typeface="Wingdings" pitchFamily="2" charset="2"/>
              <a:buChar char="Ø"/>
            </a:pPr>
            <a:r>
              <a:rPr lang="en-US" sz="2800" dirty="0" smtClean="0"/>
              <a:t>State Jail Felony: If suspect is 18 or over and recipient is under 18 and at least 3 years younger than suspect</a:t>
            </a:r>
          </a:p>
          <a:p>
            <a:pPr marL="651510" indent="-514350">
              <a:buFont typeface="Arial" pitchFamily="34" charset="0"/>
              <a:buChar cha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4709160"/>
          </a:xfrm>
        </p:spPr>
        <p:txBody>
          <a:bodyPr>
            <a:normAutofit/>
          </a:bodyPr>
          <a:lstStyle/>
          <a:p>
            <a:pPr>
              <a:buFont typeface="Arial" pitchFamily="34" charset="0"/>
              <a:buChar char="•"/>
            </a:pPr>
            <a:r>
              <a:rPr lang="en-US" sz="2400" dirty="0" smtClean="0"/>
              <a:t>Must show into to use paraphernalia to plant, propagate, cultivate, grow, harvest, manufacture, compound, convert, produce, process, prepare, test, analyze, pack, repack, store, contain, or conceal a controlled substance in violation of this chapter or to inject, ingest, inhale, or otherwise introduce into the human body a controlled substance in violation of this chapter</a:t>
            </a:r>
          </a:p>
          <a:p>
            <a:pPr>
              <a:buFont typeface="Arial" pitchFamily="34" charset="0"/>
              <a:buChar char="•"/>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57200" y="152400"/>
            <a:ext cx="8229600" cy="1143000"/>
          </a:xfrm>
          <a:noFill/>
        </p:spPr>
        <p:txBody>
          <a:bodyPr>
            <a:normAutofit fontScale="90000"/>
          </a:bodyPr>
          <a:lstStyle/>
          <a:p>
            <a:pPr eaLnBrk="1" hangingPunct="1"/>
            <a:r>
              <a:rPr lang="en-US" dirty="0" smtClean="0">
                <a:solidFill>
                  <a:schemeClr val="accent1">
                    <a:lumMod val="60000"/>
                    <a:lumOff val="40000"/>
                  </a:schemeClr>
                </a:solidFill>
                <a:effectLst>
                  <a:outerShdw blurRad="38100" dist="38100" dir="2700000" algn="tl">
                    <a:srgbClr val="000000">
                      <a:alpha val="43137"/>
                    </a:srgbClr>
                  </a:outerShdw>
                </a:effectLst>
              </a:rPr>
              <a:t>Drug Free Zones</a:t>
            </a:r>
            <a:br>
              <a:rPr lang="en-US" dirty="0" smtClean="0">
                <a:solidFill>
                  <a:schemeClr val="accent1">
                    <a:lumMod val="60000"/>
                    <a:lumOff val="40000"/>
                  </a:schemeClr>
                </a:solidFill>
                <a:effectLst>
                  <a:outerShdw blurRad="38100" dist="38100" dir="2700000" algn="tl">
                    <a:srgbClr val="000000">
                      <a:alpha val="43137"/>
                    </a:srgbClr>
                  </a:outerShdw>
                </a:effectLst>
              </a:rPr>
            </a:br>
            <a:r>
              <a:rPr lang="en-US" sz="3200" dirty="0" smtClean="0">
                <a:solidFill>
                  <a:schemeClr val="accent1">
                    <a:lumMod val="60000"/>
                    <a:lumOff val="40000"/>
                  </a:schemeClr>
                </a:solidFill>
                <a:effectLst>
                  <a:outerShdw blurRad="38100" dist="38100" dir="2700000" algn="tl">
                    <a:srgbClr val="000000">
                      <a:alpha val="43137"/>
                    </a:srgbClr>
                  </a:outerShdw>
                </a:effectLst>
              </a:rPr>
              <a:t>HSC 481.134</a:t>
            </a:r>
          </a:p>
        </p:txBody>
      </p:sp>
      <p:sp>
        <p:nvSpPr>
          <p:cNvPr id="28675" name="Rectangle 3"/>
          <p:cNvSpPr>
            <a:spLocks noGrp="1" noChangeArrowheads="1"/>
          </p:cNvSpPr>
          <p:nvPr>
            <p:ph type="body" idx="4294967295"/>
          </p:nvPr>
        </p:nvSpPr>
        <p:spPr>
          <a:xfrm>
            <a:off x="457200" y="1371600"/>
            <a:ext cx="8229600" cy="5410200"/>
          </a:xfrm>
        </p:spPr>
        <p:txBody>
          <a:bodyPr>
            <a:normAutofit/>
          </a:bodyPr>
          <a:lstStyle/>
          <a:p>
            <a:pPr marL="342900" lvl="1" indent="-342900" eaLnBrk="1" hangingPunct="1">
              <a:lnSpc>
                <a:spcPct val="90000"/>
              </a:lnSpc>
              <a:buSzPct val="90000"/>
              <a:buFontTx/>
              <a:buChar char="•"/>
            </a:pPr>
            <a:r>
              <a:rPr lang="en-US" sz="2400" dirty="0" smtClean="0"/>
              <a:t>School:  private or public elementary school, private or public secondary school, or a daycare</a:t>
            </a:r>
          </a:p>
          <a:p>
            <a:pPr marL="342900" lvl="1" indent="-342900" eaLnBrk="1" hangingPunct="1">
              <a:lnSpc>
                <a:spcPct val="90000"/>
              </a:lnSpc>
              <a:buSzPct val="90000"/>
              <a:buFontTx/>
              <a:buChar char="•"/>
            </a:pPr>
            <a:r>
              <a:rPr lang="en-US" sz="2400" dirty="0" smtClean="0"/>
              <a:t>Playground:  Outdoor facility that is not on the premises of a school and that is intended for recreation;  open to the public; and contains three or more play stations intended for the recreation of children, such as slides, swing sets, and teeterboards</a:t>
            </a:r>
          </a:p>
          <a:p>
            <a:pPr marL="342900" lvl="1" indent="-342900" eaLnBrk="1" hangingPunct="1">
              <a:lnSpc>
                <a:spcPct val="90000"/>
              </a:lnSpc>
              <a:buSzPct val="90000"/>
              <a:buFontTx/>
              <a:buChar char="•"/>
            </a:pPr>
            <a:r>
              <a:rPr lang="en-US" sz="2400" dirty="0" smtClean="0"/>
              <a:t>Video arcade facility:  Open to the public, including persons 17 or younger; intended for use of pinball or video machines, contains at least 3 pinball or video machines </a:t>
            </a:r>
          </a:p>
          <a:p>
            <a:pPr marL="342900" lvl="1" indent="-342900" eaLnBrk="1" hangingPunct="1">
              <a:lnSpc>
                <a:spcPct val="90000"/>
              </a:lnSpc>
              <a:buSzPct val="90000"/>
              <a:buFontTx/>
              <a:buChar char="•"/>
            </a:pPr>
            <a:r>
              <a:rPr lang="en-US" sz="2400" dirty="0" smtClean="0"/>
              <a:t>Youth center:  Recreation facility or gym intended primarily for use by persons 17 or younger and regularly provides athletic, civic, or cultural activities.</a:t>
            </a:r>
          </a:p>
          <a:p>
            <a:endParaRPr lang="en-US" sz="2400" dirty="0" smtClean="0"/>
          </a:p>
          <a:p>
            <a:pPr eaLnBrk="1" hangingPunct="1">
              <a:lnSpc>
                <a:spcPct val="90000"/>
              </a:lnSpc>
              <a:buClr>
                <a:srgbClr val="FFFF00"/>
              </a:buClr>
            </a:pPr>
            <a:endParaRPr lang="en-US"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845</TotalTime>
  <Words>1516</Words>
  <Application>Microsoft Office PowerPoint</Application>
  <PresentationFormat>On-screen Show (4:3)</PresentationFormat>
  <Paragraphs>132</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Slide 1</vt:lpstr>
      <vt:lpstr>LEARNING OBJECTIVES</vt:lpstr>
      <vt:lpstr>Possession of Tobacco by a Minor  161.252</vt:lpstr>
      <vt:lpstr>Possession of Marijuana 481.121  </vt:lpstr>
      <vt:lpstr>Delivery of Controlled Substance or Marijuana to Child 481.122   </vt:lpstr>
      <vt:lpstr>Slide 6</vt:lpstr>
      <vt:lpstr>Possession or Delivery of Drug Paraphernalia  481.125 </vt:lpstr>
      <vt:lpstr>Slide 8</vt:lpstr>
      <vt:lpstr>Drug Free Zones HSC 481.134</vt:lpstr>
      <vt:lpstr>Slide 10</vt:lpstr>
      <vt:lpstr>Slide 11</vt:lpstr>
      <vt:lpstr>Slide 12</vt:lpstr>
      <vt:lpstr>Slide 13</vt:lpstr>
      <vt:lpstr>Use of Child in Commission of Offense 481.140 </vt:lpstr>
      <vt:lpstr>Unlawful Delivery or Manufacture with Intent to Deliver 482.002   </vt:lpstr>
      <vt:lpstr>Tattoos Prohibited  for Certain Persons 146.012   </vt:lpstr>
      <vt:lpstr>Slide 17</vt:lpstr>
      <vt:lpstr>Body Piercing Prohibited Without Parental Consent 146.0125</vt:lpstr>
      <vt:lpstr>Offense; Criminal Penalty 146.018</vt:lpstr>
      <vt:lpstr>Questions</vt:lpstr>
      <vt:lpstr>Slide 21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 Little</dc:creator>
  <cp:lastModifiedBy>rcastillo</cp:lastModifiedBy>
  <cp:revision>62</cp:revision>
  <dcterms:created xsi:type="dcterms:W3CDTF">2008-05-25T20:34:38Z</dcterms:created>
  <dcterms:modified xsi:type="dcterms:W3CDTF">2010-06-16T13:56:11Z</dcterms:modified>
</cp:coreProperties>
</file>